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7" r:id="rId3"/>
    <p:sldId id="305" r:id="rId4"/>
    <p:sldId id="301" r:id="rId5"/>
    <p:sldId id="300" r:id="rId6"/>
    <p:sldId id="274" r:id="rId7"/>
    <p:sldId id="302" r:id="rId8"/>
    <p:sldId id="303" r:id="rId9"/>
    <p:sldId id="261" r:id="rId10"/>
    <p:sldId id="304" r:id="rId11"/>
    <p:sldId id="279" r:id="rId12"/>
    <p:sldId id="263" r:id="rId13"/>
    <p:sldId id="267" r:id="rId14"/>
    <p:sldId id="268" r:id="rId15"/>
    <p:sldId id="295" r:id="rId16"/>
    <p:sldId id="287" r:id="rId17"/>
    <p:sldId id="297" r:id="rId18"/>
    <p:sldId id="289" r:id="rId19"/>
    <p:sldId id="290" r:id="rId20"/>
    <p:sldId id="296" r:id="rId21"/>
    <p:sldId id="298" r:id="rId22"/>
    <p:sldId id="299" r:id="rId23"/>
    <p:sldId id="259" r:id="rId24"/>
  </p:sldIdLst>
  <p:sldSz cx="9144000" cy="6858000" type="screen4x3"/>
  <p:notesSz cx="6858000" cy="9144000"/>
  <p:defaultTextStyle>
    <a:defPPr>
      <a:defRPr lang="en-US"/>
    </a:defPPr>
    <a:lvl1pPr marL="0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8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4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61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8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34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22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09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96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5E2094"/>
    <a:srgbClr val="2A9CC0"/>
    <a:srgbClr val="187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88444" autoAdjust="0"/>
  </p:normalViewPr>
  <p:slideViewPr>
    <p:cSldViewPr>
      <p:cViewPr varScale="1">
        <p:scale>
          <a:sx n="77" d="100"/>
          <a:sy n="77" d="100"/>
        </p:scale>
        <p:origin x="-108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1A6DC-163E-4FA1-A7E1-8C6425C1F4B2}" type="datetimeFigureOut">
              <a:rPr lang="en-GB" smtClean="0"/>
              <a:t>28/06/2021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6B9C6-B32C-4D09-9147-2160654DBB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594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8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4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61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8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34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22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09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96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91806-9C7C-497C-9936-1BF9F17F89B2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91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6B9C6-B32C-4D09-9147-2160654DBB54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274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6B9C6-B32C-4D09-9147-2160654DBB54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274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6B9C6-B32C-4D09-9147-2160654DBB54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274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6B9C6-B32C-4D09-9147-2160654DBB54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049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6B9C6-B32C-4D09-9147-2160654DBB54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274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6B9C6-B32C-4D09-9147-2160654DBB54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274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6B9C6-B32C-4D09-9147-2160654DBB54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049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03E8-82DB-4E1E-9CE1-29CABC186E2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685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03E8-82DB-4E1E-9CE1-29CABC186E2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13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03E8-82DB-4E1E-9CE1-29CABC186E2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13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6B9C6-B32C-4D09-9147-2160654DBB54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749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6B9C6-B32C-4D09-9147-2160654DBB54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749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6B9C6-B32C-4D09-9147-2160654DBB54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428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6B9C6-B32C-4D09-9147-2160654DBB54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4780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6B9C6-B32C-4D09-9147-2160654DBB54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27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C0DCF48-5112-2546-87B9-D66459B623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87"/>
            <a:ext cx="9144000" cy="94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6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5613-8180-4556-AF26-71AD3525947E}" type="datetimeFigureOut">
              <a:rPr lang="en-GB" smtClean="0"/>
              <a:t>28/06/2021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9E88-F47D-4D43-B60F-0EDB19785D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38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5613-8180-4556-AF26-71AD3525947E}" type="datetimeFigureOut">
              <a:rPr lang="en-GB" smtClean="0"/>
              <a:t>28/06/2021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9E88-F47D-4D43-B60F-0EDB19785D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267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6226B8-4AB3-4D4C-A596-6D0FAD04DA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965" y="1089043"/>
            <a:ext cx="5108149" cy="36435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800" b="1" i="0">
                <a:solidFill>
                  <a:srgbClr val="3B2767"/>
                </a:solidFill>
                <a:latin typeface="Frutiger LT 45 Light" panose="020B0500000000000000" pitchFamily="34" charset="0"/>
              </a:defRPr>
            </a:lvl1pPr>
          </a:lstStyle>
          <a:p>
            <a:r>
              <a:rPr lang="en-GB" dirty="0"/>
              <a:t>Heading to go here…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273E4A-1EA8-5649-87FA-EB79F4875C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19352" y="1089043"/>
            <a:ext cx="2629562" cy="467991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0" i="0">
                <a:solidFill>
                  <a:schemeClr val="tx1">
                    <a:lumMod val="65000"/>
                    <a:lumOff val="35000"/>
                  </a:schemeClr>
                </a:solidFill>
                <a:latin typeface="Frutiger LT 55 Roman" panose="02000503040000020004" pitchFamily="2" charset="0"/>
              </a:defRPr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Insert image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6FEDD1D-5824-2640-96F3-7D3CB895247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9965" y="2021982"/>
            <a:ext cx="2470984" cy="37469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 b="0" i="0">
                <a:latin typeface="Frutiger LT 55 Roman" panose="02000503040000020004" pitchFamily="2" charset="0"/>
              </a:defRPr>
            </a:lvl1pPr>
            <a:lvl2pPr marL="400827" indent="0">
              <a:buNone/>
              <a:defRPr sz="1200"/>
            </a:lvl2pPr>
            <a:lvl3pPr marL="801654" indent="0">
              <a:buNone/>
              <a:defRPr sz="1100"/>
            </a:lvl3pPr>
            <a:lvl4pPr marL="1202482" indent="0">
              <a:buNone/>
              <a:defRPr sz="900"/>
            </a:lvl4pPr>
            <a:lvl5pPr marL="1603309" indent="0">
              <a:buNone/>
              <a:defRPr sz="900"/>
            </a:lvl5pPr>
            <a:lvl6pPr marL="2004136" indent="0">
              <a:buNone/>
              <a:defRPr sz="900"/>
            </a:lvl6pPr>
            <a:lvl7pPr marL="2404963" indent="0">
              <a:buNone/>
              <a:defRPr sz="900"/>
            </a:lvl7pPr>
            <a:lvl8pPr marL="2805791" indent="0">
              <a:buNone/>
              <a:defRPr sz="900"/>
            </a:lvl8pPr>
            <a:lvl9pPr marL="3206618" indent="0">
              <a:buNone/>
              <a:defRPr sz="900"/>
            </a:lvl9pPr>
          </a:lstStyle>
          <a:p>
            <a:pPr lvl="0"/>
            <a:r>
              <a:rPr lang="en-GB" dirty="0"/>
              <a:t>Body copy to go here…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E2295BBD-9FE3-334F-B833-9BAC89166F77}"/>
              </a:ext>
            </a:extLst>
          </p:cNvPr>
          <p:cNvCxnSpPr>
            <a:cxnSpLocks/>
          </p:cNvCxnSpPr>
          <p:nvPr userDrawn="1"/>
        </p:nvCxnSpPr>
        <p:spPr>
          <a:xfrm>
            <a:off x="629965" y="1617578"/>
            <a:ext cx="5108149" cy="0"/>
          </a:xfrm>
          <a:prstGeom prst="line">
            <a:avLst/>
          </a:prstGeom>
          <a:ln w="19050">
            <a:solidFill>
              <a:srgbClr val="7C509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D3C0D935-3259-F84E-BBF7-19B256EC4B86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267130" y="2021982"/>
            <a:ext cx="2470984" cy="37469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 b="0" i="0">
                <a:latin typeface="Frutiger LT 55 Roman" panose="02000503040000020004" pitchFamily="2" charset="0"/>
              </a:defRPr>
            </a:lvl1pPr>
            <a:lvl2pPr marL="400827" indent="0">
              <a:buNone/>
              <a:defRPr sz="1200"/>
            </a:lvl2pPr>
            <a:lvl3pPr marL="801654" indent="0">
              <a:buNone/>
              <a:defRPr sz="1100"/>
            </a:lvl3pPr>
            <a:lvl4pPr marL="1202482" indent="0">
              <a:buNone/>
              <a:defRPr sz="900"/>
            </a:lvl4pPr>
            <a:lvl5pPr marL="1603309" indent="0">
              <a:buNone/>
              <a:defRPr sz="900"/>
            </a:lvl5pPr>
            <a:lvl6pPr marL="2004136" indent="0">
              <a:buNone/>
              <a:defRPr sz="900"/>
            </a:lvl6pPr>
            <a:lvl7pPr marL="2404963" indent="0">
              <a:buNone/>
              <a:defRPr sz="900"/>
            </a:lvl7pPr>
            <a:lvl8pPr marL="2805791" indent="0">
              <a:buNone/>
              <a:defRPr sz="900"/>
            </a:lvl8pPr>
            <a:lvl9pPr marL="3206618" indent="0">
              <a:buNone/>
              <a:defRPr sz="900"/>
            </a:lvl9pPr>
          </a:lstStyle>
          <a:p>
            <a:pPr lvl="0"/>
            <a:r>
              <a:rPr lang="en-GB" dirty="0"/>
              <a:t>Body copy to go here…</a:t>
            </a:r>
          </a:p>
        </p:txBody>
      </p:sp>
    </p:spTree>
    <p:extLst>
      <p:ext uri="{BB962C8B-B14F-4D97-AF65-F5344CB8AC3E}">
        <p14:creationId xmlns:p14="http://schemas.microsoft.com/office/powerpoint/2010/main" val="162688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0907" y="1436640"/>
            <a:ext cx="7969434" cy="1407582"/>
          </a:xfrm>
        </p:spPr>
        <p:txBody>
          <a:bodyPr anchor="t">
            <a:noAutofit/>
          </a:bodyPr>
          <a:lstStyle>
            <a:lvl1pPr algn="l">
              <a:defRPr sz="4900" b="1" i="0">
                <a:solidFill>
                  <a:schemeClr val="bg1"/>
                </a:solidFill>
                <a:latin typeface="Frutiger CE 45 Light" panose="02000403040000020004" pitchFamily="2" charset="0"/>
              </a:defRPr>
            </a:lvl1pPr>
          </a:lstStyle>
          <a:p>
            <a:r>
              <a:rPr lang="en-GB" dirty="0"/>
              <a:t>Add heading or presentation title here.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0903" y="3042472"/>
            <a:ext cx="6858000" cy="39726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700" b="1" i="0">
                <a:solidFill>
                  <a:srgbClr val="3B2767"/>
                </a:solidFill>
                <a:latin typeface="Frutiger LT 45 Light" panose="020B0500000000000000" pitchFamily="34" charset="0"/>
              </a:defRPr>
            </a:lvl1pPr>
            <a:lvl2pPr marL="424870" indent="0" algn="ctr">
              <a:buNone/>
              <a:defRPr sz="1900"/>
            </a:lvl2pPr>
            <a:lvl3pPr marL="849737" indent="0" algn="ctr">
              <a:buNone/>
              <a:defRPr sz="1800"/>
            </a:lvl3pPr>
            <a:lvl4pPr marL="1274607" indent="0" algn="ctr">
              <a:buNone/>
              <a:defRPr sz="1500"/>
            </a:lvl4pPr>
            <a:lvl5pPr marL="1699481" indent="0" algn="ctr">
              <a:buNone/>
              <a:defRPr sz="1500"/>
            </a:lvl5pPr>
            <a:lvl6pPr marL="2124356" indent="0" algn="ctr">
              <a:buNone/>
              <a:defRPr sz="1500"/>
            </a:lvl6pPr>
            <a:lvl7pPr marL="2549226" indent="0" algn="ctr">
              <a:buNone/>
              <a:defRPr sz="1500"/>
            </a:lvl7pPr>
            <a:lvl8pPr marL="2974094" indent="0" algn="ctr">
              <a:buNone/>
              <a:defRPr sz="1500"/>
            </a:lvl8pPr>
            <a:lvl9pPr marL="3398961" indent="0" algn="ctr">
              <a:buNone/>
              <a:defRPr sz="1500"/>
            </a:lvl9pPr>
          </a:lstStyle>
          <a:p>
            <a:r>
              <a:rPr lang="en-GB" dirty="0"/>
              <a:t>Any subtitle information should be written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4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5613-8180-4556-AF26-71AD3525947E}" type="datetimeFigureOut">
              <a:rPr lang="en-GB" smtClean="0"/>
              <a:t>28/06/2021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9E88-F47D-4D43-B60F-0EDB19785D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46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5613-8180-4556-AF26-71AD3525947E}" type="datetimeFigureOut">
              <a:rPr lang="en-GB" smtClean="0"/>
              <a:t>28/06/2021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9E88-F47D-4D43-B60F-0EDB19785D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616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5613-8180-4556-AF26-71AD3525947E}" type="datetimeFigureOut">
              <a:rPr lang="en-GB" smtClean="0"/>
              <a:t>28/06/2021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9E88-F47D-4D43-B60F-0EDB19785D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026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5613-8180-4556-AF26-71AD3525947E}" type="datetimeFigureOut">
              <a:rPr lang="en-GB" smtClean="0"/>
              <a:t>28/06/2021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9E88-F47D-4D43-B60F-0EDB19785D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02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5613-8180-4556-AF26-71AD3525947E}" type="datetimeFigureOut">
              <a:rPr lang="en-GB" smtClean="0"/>
              <a:t>28/06/2021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9E88-F47D-4D43-B60F-0EDB19785D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82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5613-8180-4556-AF26-71AD3525947E}" type="datetimeFigureOut">
              <a:rPr lang="en-GB" smtClean="0"/>
              <a:t>28/06/2021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9E88-F47D-4D43-B60F-0EDB19785D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93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4" indent="0">
              <a:buNone/>
              <a:defRPr sz="1000"/>
            </a:lvl3pPr>
            <a:lvl4pPr marL="1371261" indent="0">
              <a:buNone/>
              <a:defRPr sz="900"/>
            </a:lvl4pPr>
            <a:lvl5pPr marL="1828348" indent="0">
              <a:buNone/>
              <a:defRPr sz="900"/>
            </a:lvl5pPr>
            <a:lvl6pPr marL="2285434" indent="0">
              <a:buNone/>
              <a:defRPr sz="900"/>
            </a:lvl6pPr>
            <a:lvl7pPr marL="2742522" indent="0">
              <a:buNone/>
              <a:defRPr sz="900"/>
            </a:lvl7pPr>
            <a:lvl8pPr marL="3199609" indent="0">
              <a:buNone/>
              <a:defRPr sz="900"/>
            </a:lvl8pPr>
            <a:lvl9pPr marL="365669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5613-8180-4556-AF26-71AD3525947E}" type="datetimeFigureOut">
              <a:rPr lang="en-GB" smtClean="0"/>
              <a:t>28/06/2021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9E88-F47D-4D43-B60F-0EDB19785D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98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8" indent="0">
              <a:buNone/>
              <a:defRPr sz="2800"/>
            </a:lvl2pPr>
            <a:lvl3pPr marL="914174" indent="0">
              <a:buNone/>
              <a:defRPr sz="2400"/>
            </a:lvl3pPr>
            <a:lvl4pPr marL="1371261" indent="0">
              <a:buNone/>
              <a:defRPr sz="2000"/>
            </a:lvl4pPr>
            <a:lvl5pPr marL="1828348" indent="0">
              <a:buNone/>
              <a:defRPr sz="2000"/>
            </a:lvl5pPr>
            <a:lvl6pPr marL="2285434" indent="0">
              <a:buNone/>
              <a:defRPr sz="2000"/>
            </a:lvl6pPr>
            <a:lvl7pPr marL="2742522" indent="0">
              <a:buNone/>
              <a:defRPr sz="2000"/>
            </a:lvl7pPr>
            <a:lvl8pPr marL="3199609" indent="0">
              <a:buNone/>
              <a:defRPr sz="2000"/>
            </a:lvl8pPr>
            <a:lvl9pPr marL="3656696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4" indent="0">
              <a:buNone/>
              <a:defRPr sz="1000"/>
            </a:lvl3pPr>
            <a:lvl4pPr marL="1371261" indent="0">
              <a:buNone/>
              <a:defRPr sz="900"/>
            </a:lvl4pPr>
            <a:lvl5pPr marL="1828348" indent="0">
              <a:buNone/>
              <a:defRPr sz="900"/>
            </a:lvl5pPr>
            <a:lvl6pPr marL="2285434" indent="0">
              <a:buNone/>
              <a:defRPr sz="900"/>
            </a:lvl6pPr>
            <a:lvl7pPr marL="2742522" indent="0">
              <a:buNone/>
              <a:defRPr sz="900"/>
            </a:lvl7pPr>
            <a:lvl8pPr marL="3199609" indent="0">
              <a:buNone/>
              <a:defRPr sz="900"/>
            </a:lvl8pPr>
            <a:lvl9pPr marL="365669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5613-8180-4556-AF26-71AD3525947E}" type="datetimeFigureOut">
              <a:rPr lang="en-GB" smtClean="0"/>
              <a:t>28/06/2021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9E88-F47D-4D43-B60F-0EDB19785D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52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7" tIns="45709" rIns="91417" bIns="4570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35613-8180-4556-AF26-71AD3525947E}" type="datetimeFigureOut">
              <a:rPr lang="en-GB" smtClean="0"/>
              <a:t>28/06/2021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C9E88-F47D-4D43-B60F-0EDB19785D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74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17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914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7" indent="-285680" algn="l" defTabSz="9141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8" indent="-228543" algn="l" defTabSz="914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4" indent="-228543" algn="l" defTabSz="9141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92" indent="-228543" algn="l" defTabSz="91417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8" indent="-228543" algn="l" defTabSz="914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5" indent="-228543" algn="l" defTabSz="914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52" indent="-228543" algn="l" defTabSz="914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9" indent="-228543" algn="l" defTabSz="914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1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9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74" y="365130"/>
            <a:ext cx="7886700" cy="1325562"/>
          </a:xfrm>
          <a:prstGeom prst="rect">
            <a:avLst/>
          </a:prstGeom>
        </p:spPr>
        <p:txBody>
          <a:bodyPr vert="horz" lIns="77089" tIns="38551" rIns="77089" bIns="38551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74" y="1825626"/>
            <a:ext cx="7886700" cy="4351338"/>
          </a:xfrm>
          <a:prstGeom prst="rect">
            <a:avLst/>
          </a:prstGeom>
        </p:spPr>
        <p:txBody>
          <a:bodyPr vert="horz" lIns="77089" tIns="38551" rIns="77089" bIns="38551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502"/>
            <a:ext cx="2057400" cy="365126"/>
          </a:xfrm>
          <a:prstGeom prst="rect">
            <a:avLst/>
          </a:prstGeom>
        </p:spPr>
        <p:txBody>
          <a:bodyPr vert="horz" lIns="77089" tIns="38551" rIns="77089" bIns="38551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5403"/>
            <a:fld id="{63D9CA0F-874E-7C40-958A-26D41DF2DB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5403"/>
              <a:t>6/28/2021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74" y="6356502"/>
            <a:ext cx="3086100" cy="365126"/>
          </a:xfrm>
          <a:prstGeom prst="rect">
            <a:avLst/>
          </a:prstGeom>
        </p:spPr>
        <p:txBody>
          <a:bodyPr vert="horz" lIns="77089" tIns="38551" rIns="77089" bIns="3855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540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502"/>
            <a:ext cx="2057400" cy="365126"/>
          </a:xfrm>
          <a:prstGeom prst="rect">
            <a:avLst/>
          </a:prstGeom>
        </p:spPr>
        <p:txBody>
          <a:bodyPr vert="horz" lIns="77089" tIns="38551" rIns="77089" bIns="38551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5403"/>
            <a:fld id="{47121848-6ABB-1044-8BC7-C9B96B7AFB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540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A3B5304-E52E-7D45-96D0-9F69C64779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" y="2882"/>
            <a:ext cx="9134496" cy="68551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63A53C9-8A05-3D48-920A-AB03D5112B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" y="1442"/>
            <a:ext cx="9134496" cy="68551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653C030-F79B-8C43-99DA-E9E24A7548E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" y="1442"/>
            <a:ext cx="9134496" cy="6855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486EDA4-0814-A843-98D4-14514B536B3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" y="1442"/>
            <a:ext cx="9134496" cy="68551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385F01C-57AA-3440-9555-595ADE775E6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" y="1442"/>
            <a:ext cx="9134496" cy="68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3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849737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2422" indent="-212422" algn="l" defTabSz="849737" rtl="0" eaLnBrk="1" latinLnBrk="0" hangingPunct="1">
        <a:lnSpc>
          <a:spcPct val="90000"/>
        </a:lnSpc>
        <a:spcBef>
          <a:spcPts val="966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7314" indent="-212422" algn="l" defTabSz="84973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62187" indent="-212422" algn="l" defTabSz="84973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7045" indent="-212422" algn="l" defTabSz="84973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11915" indent="-212422" algn="l" defTabSz="84973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6783" indent="-212422" algn="l" defTabSz="84973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61658" indent="-212422" algn="l" defTabSz="84973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523" indent="-212422" algn="l" defTabSz="84973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1391" indent="-212422" algn="l" defTabSz="84973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9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24870" algn="l" defTabSz="849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49737" algn="l" defTabSz="849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74607" algn="l" defTabSz="849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99481" algn="l" defTabSz="849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24356" algn="l" defTabSz="849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49226" algn="l" defTabSz="849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974094" algn="l" defTabSz="849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398961" algn="l" defTabSz="849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estyorkshireknowledgeexchange.co.uk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hashtag/TheBrainStory?src=hashtag_click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s://westyorkshireknowledgeexchange.co.uk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estyorkshireknowledgeexchange.co.uk/" TargetMode="Externa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estyorkshireknowledgeexchange.co.uk/" TargetMode="Externa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hyperlink" Target="https://westyorkshireknowledgeexchange.co.uk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hyperlink" Target="https://westyorkshireknowledgeexchange.co.uk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hyperlink" Target="https://westyorkshireknowledgeexchange.co.uk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rwjf.org/ac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rwjf.org/aces" TargetMode="Externa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C1EC4C-C2E7-A742-8624-EE7FD41F9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902" y="908721"/>
            <a:ext cx="7917562" cy="2160240"/>
          </a:xfrm>
        </p:spPr>
        <p:txBody>
          <a:bodyPr/>
          <a:lstStyle/>
          <a:p>
            <a:r>
              <a:rPr lang="en-GB" sz="2400" dirty="0">
                <a:solidFill>
                  <a:srgbClr val="FFFFFF"/>
                </a:solidFill>
                <a:latin typeface="+mn-lt"/>
              </a:rPr>
              <a:t>West Yorkshire and Harrogate Health and Care Partnership </a:t>
            </a:r>
            <a:r>
              <a:rPr lang="en-GB" sz="2800" dirty="0">
                <a:solidFill>
                  <a:srgbClr val="FFFFFF"/>
                </a:solidFill>
                <a:latin typeface="+mn-lt"/>
              </a:rPr>
              <a:t/>
            </a:r>
            <a:br>
              <a:rPr lang="en-GB" sz="2800" dirty="0">
                <a:solidFill>
                  <a:srgbClr val="FFFFFF"/>
                </a:solidFill>
                <a:latin typeface="+mn-lt"/>
              </a:rPr>
            </a:br>
            <a:r>
              <a:rPr lang="en-GB" sz="2800" dirty="0">
                <a:solidFill>
                  <a:srgbClr val="FFFFFF"/>
                </a:solidFill>
                <a:latin typeface="+mn-lt"/>
              </a:rPr>
              <a:t/>
            </a:r>
            <a:br>
              <a:rPr lang="en-GB" sz="2800" dirty="0">
                <a:solidFill>
                  <a:srgbClr val="FFFFFF"/>
                </a:solidFill>
                <a:latin typeface="+mn-lt"/>
              </a:rPr>
            </a:br>
            <a:r>
              <a:rPr lang="en-GB" sz="2800" dirty="0">
                <a:solidFill>
                  <a:srgbClr val="FFFFFF"/>
                </a:solidFill>
                <a:latin typeface="+mn-lt"/>
              </a:rPr>
              <a:t>Reaching Our Ambition:</a:t>
            </a:r>
            <a:br>
              <a:rPr lang="en-GB" sz="2800" dirty="0">
                <a:solidFill>
                  <a:srgbClr val="FFFFFF"/>
                </a:solidFill>
                <a:latin typeface="+mn-lt"/>
              </a:rPr>
            </a:br>
            <a:r>
              <a:rPr lang="en-GB" sz="2800" dirty="0">
                <a:solidFill>
                  <a:srgbClr val="FFFFFF"/>
                </a:solidFill>
                <a:latin typeface="+mn-lt"/>
              </a:rPr>
              <a:t>WY&amp;H a trauma informed and responsive system by 2030</a:t>
            </a:r>
            <a:r>
              <a:rPr lang="en-GB" sz="4300" dirty="0">
                <a:solidFill>
                  <a:srgbClr val="FFFFFF"/>
                </a:solidFill>
                <a:latin typeface="FrutigerLT-Bold"/>
              </a:rPr>
              <a:t/>
            </a:r>
            <a:br>
              <a:rPr lang="en-GB" sz="4300" dirty="0">
                <a:solidFill>
                  <a:srgbClr val="FFFFFF"/>
                </a:solidFill>
                <a:latin typeface="FrutigerLT-Bold"/>
              </a:rPr>
            </a:br>
            <a:endParaRPr lang="en-US" sz="43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7688C9-41BC-A442-8A44-8B4FC9DA928C}"/>
              </a:ext>
            </a:extLst>
          </p:cNvPr>
          <p:cNvSpPr txBox="1">
            <a:spLocks/>
          </p:cNvSpPr>
          <p:nvPr/>
        </p:nvSpPr>
        <p:spPr>
          <a:xfrm>
            <a:off x="5036939" y="4206533"/>
            <a:ext cx="3780235" cy="864096"/>
          </a:xfrm>
          <a:prstGeom prst="rect">
            <a:avLst/>
          </a:prstGeom>
        </p:spPr>
        <p:txBody>
          <a:bodyPr vert="horz" lIns="91417" tIns="45709" rIns="91417" bIns="45709" rtlCol="0">
            <a:noAutofit/>
          </a:bodyPr>
          <a:lstStyle>
            <a:lvl1pPr marL="0" indent="0" algn="l" defTabSz="1007943" rtl="0" eaLnBrk="1" latinLnBrk="0" hangingPunct="1">
              <a:lnSpc>
                <a:spcPct val="100000"/>
              </a:lnSpc>
              <a:spcBef>
                <a:spcPts val="1102"/>
              </a:spcBef>
              <a:buFont typeface="Arial" panose="020B0604020202020204" pitchFamily="34" charset="0"/>
              <a:buNone/>
              <a:defRPr sz="1800" b="1" i="0" kern="1200">
                <a:solidFill>
                  <a:srgbClr val="3B2767"/>
                </a:solidFill>
                <a:latin typeface="Frutiger LT 45 Light" panose="020B0500000000000000" pitchFamily="34" charset="0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+mn-lt"/>
              </a:rPr>
              <a:t>Carrie Rae and Emm Irving</a:t>
            </a:r>
          </a:p>
          <a:p>
            <a:pPr algn="r"/>
            <a:r>
              <a:rPr lang="en-GB" dirty="0">
                <a:latin typeface="+mn-lt"/>
              </a:rPr>
              <a:t>#AdversityTraumaResilienceWYH</a:t>
            </a:r>
            <a:endParaRPr lang="en-US" dirty="0">
              <a:latin typeface="+mn-lt"/>
            </a:endParaRPr>
          </a:p>
          <a:p>
            <a:pPr algn="r"/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June 2021</a:t>
            </a:r>
            <a:endParaRPr lang="en-GB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49282"/>
            <a:ext cx="1962150" cy="5619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957142" y="5013176"/>
            <a:ext cx="486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333399"/>
                </a:solidFill>
                <a:hlinkClick r:id="rId4"/>
              </a:rPr>
              <a:t>https://westyorkshireknowledgeexchange.co.uk/</a:t>
            </a:r>
            <a:r>
              <a:rPr lang="en-GB" dirty="0">
                <a:solidFill>
                  <a:srgbClr val="33339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359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10029" cy="579769"/>
          </a:xfrm>
        </p:spPr>
        <p:txBody>
          <a:bodyPr/>
          <a:lstStyle/>
          <a:p>
            <a:pPr algn="l"/>
            <a:r>
              <a:rPr lang="en-GB" sz="2400" dirty="0">
                <a:solidFill>
                  <a:srgbClr val="333399"/>
                </a:solidFill>
                <a:latin typeface="+mn-lt"/>
              </a:rPr>
              <a:t>What do we mean by a trauma Informed and responsive system</a:t>
            </a:r>
            <a:endParaRPr lang="en-GB" sz="1600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764704"/>
            <a:ext cx="8712968" cy="4974596"/>
          </a:xfrm>
          <a:prstGeom prst="rect">
            <a:avLst/>
          </a:prstGeom>
          <a:solidFill>
            <a:schemeClr val="bg1"/>
          </a:solidFill>
        </p:spPr>
        <p:txBody>
          <a:bodyPr wrap="square" lIns="80165" tIns="40083" rIns="80165" bIns="40083" rtlCol="0">
            <a:spAutoFit/>
          </a:bodyPr>
          <a:lstStyle/>
          <a:p>
            <a:pPr marL="250517" indent="-250517">
              <a:buFont typeface="Arial" panose="020B0604020202020204" pitchFamily="34" charset="0"/>
              <a:buChar char="•"/>
            </a:pPr>
            <a:r>
              <a:rPr lang="en-GB" sz="1600" dirty="0"/>
              <a:t>A multi-system trauma-informed approach refers to a coordinated, cross-system strategy that has aligned policies, practices, and services for supporting and building resilience.</a:t>
            </a:r>
          </a:p>
          <a:p>
            <a:pPr marL="250517" indent="-250517">
              <a:buFont typeface="Arial" panose="020B0604020202020204" pitchFamily="34" charset="0"/>
              <a:buChar char="•"/>
            </a:pPr>
            <a:endParaRPr lang="en-GB" sz="1050" dirty="0"/>
          </a:p>
          <a:p>
            <a:pPr marL="250517" indent="-250517">
              <a:buFont typeface="Arial" panose="020B0604020202020204" pitchFamily="34" charset="0"/>
              <a:buChar char="•"/>
            </a:pPr>
            <a:r>
              <a:rPr lang="en-GB" sz="1600" dirty="0"/>
              <a:t>Strategic leadership and champions embedded across the system</a:t>
            </a:r>
          </a:p>
          <a:p>
            <a:pPr marL="250517" indent="-250517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50517" indent="-250517">
              <a:buFont typeface="Arial" panose="020B0604020202020204" pitchFamily="34" charset="0"/>
              <a:buChar char="•"/>
            </a:pPr>
            <a:r>
              <a:rPr lang="en-GB" sz="1600" dirty="0"/>
              <a:t>Looking beyond individual professions, services and organisations</a:t>
            </a:r>
          </a:p>
          <a:p>
            <a:pPr marL="250517" indent="-250517">
              <a:buFont typeface="Arial" panose="020B0604020202020204" pitchFamily="34" charset="0"/>
              <a:buChar char="•"/>
            </a:pPr>
            <a:endParaRPr lang="en-GB" sz="1050" dirty="0"/>
          </a:p>
          <a:p>
            <a:pPr marL="250517" indent="-250517">
              <a:buFont typeface="Arial" panose="020B0604020202020204" pitchFamily="34" charset="0"/>
              <a:buChar char="•"/>
            </a:pPr>
            <a:r>
              <a:rPr lang="en-GB" sz="1600" dirty="0"/>
              <a:t>Embedding the evidence and knowledge of trauma and adversity across all sectors &amp; organisations</a:t>
            </a:r>
          </a:p>
          <a:p>
            <a:pPr marL="250517" indent="-250517">
              <a:buFont typeface="Arial" panose="020B0604020202020204" pitchFamily="34" charset="0"/>
              <a:buChar char="•"/>
            </a:pPr>
            <a:endParaRPr lang="en-GB" sz="1050" dirty="0"/>
          </a:p>
          <a:p>
            <a:pPr marL="250517" indent="-250517">
              <a:buFont typeface="Arial" panose="020B0604020202020204" pitchFamily="34" charset="0"/>
              <a:buChar char="•"/>
            </a:pPr>
            <a:r>
              <a:rPr lang="en-GB" sz="1600" dirty="0"/>
              <a:t>recognising and responding to the needs of the workforce (particularly those repeatedly responding to trauma).</a:t>
            </a:r>
          </a:p>
          <a:p>
            <a:pPr marL="250517" indent="-250517">
              <a:buFont typeface="Arial" panose="020B0604020202020204" pitchFamily="34" charset="0"/>
              <a:buChar char="•"/>
            </a:pPr>
            <a:endParaRPr lang="en-GB" sz="1050" dirty="0"/>
          </a:p>
          <a:p>
            <a:pPr marL="250517" indent="-250517">
              <a:buFont typeface="Arial" panose="020B0604020202020204" pitchFamily="34" charset="0"/>
              <a:buChar char="•"/>
            </a:pPr>
            <a:r>
              <a:rPr lang="en-GB" sz="1600" dirty="0"/>
              <a:t>Collaboration across all sectors to provide accessible and appropriate services,</a:t>
            </a:r>
          </a:p>
          <a:p>
            <a:pPr marL="250517" indent="-250517">
              <a:buFont typeface="Arial" panose="020B0604020202020204" pitchFamily="34" charset="0"/>
              <a:buChar char="•"/>
            </a:pPr>
            <a:endParaRPr lang="en-GB" sz="1050" dirty="0"/>
          </a:p>
          <a:p>
            <a:pPr marL="250517" indent="-250517">
              <a:buFont typeface="Arial" panose="020B0604020202020204" pitchFamily="34" charset="0"/>
              <a:buChar char="•"/>
            </a:pPr>
            <a:r>
              <a:rPr lang="en-GB" sz="1600" dirty="0"/>
              <a:t>Empower individuals to engage fully in their care, make informed choices and develop trusting relationships.</a:t>
            </a:r>
          </a:p>
          <a:p>
            <a:endParaRPr lang="en-GB" sz="1050" dirty="0"/>
          </a:p>
          <a:p>
            <a:pPr marL="250517" indent="-250517">
              <a:buFont typeface="Arial" panose="020B0604020202020204" pitchFamily="34" charset="0"/>
              <a:buChar char="•"/>
            </a:pPr>
            <a:r>
              <a:rPr lang="en-GB" sz="1600" dirty="0"/>
              <a:t>Continuous self assessment  and review of all trauma informed organisations</a:t>
            </a:r>
          </a:p>
          <a:p>
            <a:pPr marL="250517" indent="-250517">
              <a:buFont typeface="Arial" panose="020B0604020202020204" pitchFamily="34" charset="0"/>
              <a:buChar char="•"/>
            </a:pPr>
            <a:endParaRPr lang="en-GB" sz="1050" dirty="0"/>
          </a:p>
          <a:p>
            <a:pPr marL="250517" indent="-250517">
              <a:buFont typeface="Arial" panose="020B0604020202020204" pitchFamily="34" charset="0"/>
              <a:buChar char="•"/>
            </a:pPr>
            <a:r>
              <a:rPr lang="en-GB" sz="1600" dirty="0"/>
              <a:t>Empower and promote awareness with and for communities</a:t>
            </a:r>
          </a:p>
          <a:p>
            <a:endParaRPr lang="en-GB" sz="1050" dirty="0"/>
          </a:p>
          <a:p>
            <a:pPr marL="250517" indent="-250517">
              <a:buFont typeface="Arial" panose="020B0604020202020204" pitchFamily="34" charset="0"/>
              <a:buChar char="•"/>
            </a:pPr>
            <a:r>
              <a:rPr lang="en-GB" sz="1600" dirty="0"/>
              <a:t>Engage in efforts to strengthen assets, resilience and protective factors of children, families and adults, impacted by adversity and trauma</a:t>
            </a:r>
          </a:p>
        </p:txBody>
      </p:sp>
      <p:sp>
        <p:nvSpPr>
          <p:cNvPr id="4" name="Rectangle 3"/>
          <p:cNvSpPr/>
          <p:nvPr/>
        </p:nvSpPr>
        <p:spPr>
          <a:xfrm>
            <a:off x="282451" y="6040861"/>
            <a:ext cx="8473257" cy="642181"/>
          </a:xfrm>
          <a:prstGeom prst="rect">
            <a:avLst/>
          </a:prstGeom>
          <a:solidFill>
            <a:schemeClr val="bg1"/>
          </a:solidFill>
        </p:spPr>
        <p:txBody>
          <a:bodyPr wrap="square" lIns="80165" tIns="40083" rIns="80165" bIns="40083">
            <a:spAutoFit/>
          </a:bodyPr>
          <a:lstStyle/>
          <a:p>
            <a:pPr algn="ctr"/>
            <a:r>
              <a:rPr lang="en-GB" b="1" dirty="0"/>
              <a:t>“People who have experienced trauma are not condemned to a life of hopelessness and helplessness. People can, and do, recover from trauma.”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2" y="5947171"/>
            <a:ext cx="9158282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864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87037"/>
            <a:ext cx="3240360" cy="461643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r>
              <a:rPr lang="en-GB" sz="2400" b="1" dirty="0">
                <a:solidFill>
                  <a:srgbClr val="333399"/>
                </a:solidFill>
              </a:rPr>
              <a:t>Reaching Our Ambition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40419"/>
            <a:ext cx="3096345" cy="206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48747"/>
            <a:ext cx="3096344" cy="20642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3482405" y="1124744"/>
            <a:ext cx="3216571" cy="2700175"/>
            <a:chOff x="4536343" y="2204864"/>
            <a:chExt cx="4088955" cy="3333285"/>
          </a:xfrm>
        </p:grpSpPr>
        <p:pic>
          <p:nvPicPr>
            <p:cNvPr id="6" name="Picture 4" descr="Children and Youth Planning Table on Twitter: &quot;What is intergenerational  trauma? Kerrie Moore talking about #TheBrainStory… &quot;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6343" y="2204864"/>
              <a:ext cx="4088954" cy="3073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932040" y="4952201"/>
              <a:ext cx="3693258" cy="5859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hlinkClick r:id="rId6"/>
                </a:rPr>
                <a:t>https://</a:t>
              </a:r>
              <a:r>
                <a:rPr lang="en-GB" sz="900" dirty="0">
                  <a:hlinkClick r:id="rId6"/>
                </a:rPr>
                <a:t>twitter.com/hashtag/TheBrainStory?src=hashtag_click</a:t>
              </a:r>
              <a:r>
                <a:rPr lang="en-GB" sz="1200" dirty="0"/>
                <a:t> 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23319"/>
            <a:ext cx="309634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48680"/>
            <a:ext cx="2942645" cy="196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383" y="4207834"/>
            <a:ext cx="2932113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3" y="692696"/>
            <a:ext cx="237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33399"/>
                </a:solidFill>
              </a:rPr>
              <a:t>A Life Course Approach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796136" y="87037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33399"/>
                </a:solidFill>
              </a:rPr>
              <a:t>Prevention and Early Intervention</a:t>
            </a:r>
            <a:endParaRPr lang="en-GB" b="1" dirty="0">
              <a:solidFill>
                <a:srgbClr val="333399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60232" y="548680"/>
            <a:ext cx="2443142" cy="1815860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en-GB" sz="1600" dirty="0">
                <a:solidFill>
                  <a:srgbClr val="000000"/>
                </a:solidFill>
                <a:latin typeface="NBYZUF+ArialMT"/>
              </a:rPr>
              <a:t>The 2020s will be the decade of proactive, predictive, and personalised prevention </a:t>
            </a:r>
          </a:p>
          <a:p>
            <a:endParaRPr lang="en-GB" sz="200" dirty="0"/>
          </a:p>
          <a:p>
            <a:pPr algn="ctr"/>
            <a:r>
              <a:rPr lang="en-GB" dirty="0"/>
              <a:t> </a:t>
            </a:r>
            <a:r>
              <a:rPr lang="en-GB" sz="1400" dirty="0"/>
              <a:t>Advancing our health: prevention in the 2020s : July 2019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68979" y="2510918"/>
            <a:ext cx="5467517" cy="20313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17" tIns="45709" rIns="91417" bIns="45709" rtlCol="0">
            <a:spAutoFit/>
          </a:bodyPr>
          <a:lstStyle/>
          <a:p>
            <a:pPr marL="285680" indent="-285680">
              <a:buFont typeface="Arial" panose="020B0604020202020204" pitchFamily="34" charset="0"/>
              <a:buChar char="•"/>
            </a:pPr>
            <a:r>
              <a:rPr lang="en-GB" dirty="0"/>
              <a:t>Safe, stable, environments, </a:t>
            </a:r>
          </a:p>
          <a:p>
            <a:pPr marL="285680" indent="-285680">
              <a:buFont typeface="Arial" panose="020B0604020202020204" pitchFamily="34" charset="0"/>
              <a:buChar char="•"/>
            </a:pPr>
            <a:r>
              <a:rPr lang="en-GB" dirty="0"/>
              <a:t>Healthy housing,</a:t>
            </a:r>
          </a:p>
          <a:p>
            <a:pPr marL="285680" indent="-285680">
              <a:buFont typeface="Arial" panose="020B0604020202020204" pitchFamily="34" charset="0"/>
              <a:buChar char="•"/>
            </a:pPr>
            <a:r>
              <a:rPr lang="en-GB" dirty="0"/>
              <a:t>Financial security, </a:t>
            </a:r>
          </a:p>
          <a:p>
            <a:pPr marL="285680" indent="-285680">
              <a:buFont typeface="Arial" panose="020B0604020202020204" pitchFamily="34" charset="0"/>
              <a:buChar char="•"/>
            </a:pPr>
            <a:r>
              <a:rPr lang="en-GB" dirty="0"/>
              <a:t>Trusting relationships, </a:t>
            </a:r>
          </a:p>
          <a:p>
            <a:pPr marL="285680" indent="-285680">
              <a:buFont typeface="Arial" panose="020B0604020202020204" pitchFamily="34" charset="0"/>
              <a:buChar char="•"/>
            </a:pPr>
            <a:r>
              <a:rPr lang="en-GB" dirty="0"/>
              <a:t>Access to support and reducing stigma for adults facing multiple disadvantages such as substance misuse, depression and roughsleeping.</a:t>
            </a:r>
          </a:p>
        </p:txBody>
      </p:sp>
    </p:spTree>
    <p:extLst>
      <p:ext uri="{BB962C8B-B14F-4D97-AF65-F5344CB8AC3E}">
        <p14:creationId xmlns:p14="http://schemas.microsoft.com/office/powerpoint/2010/main" val="2856245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74133" y="116632"/>
            <a:ext cx="2762363" cy="55446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125" name="Picture 5" descr="West Yorkshire and Harrogate Partnership :: This week's leadership message  comes from Richard Webb, Corporate Director for Health and Adult Services  at North Yorkshire County Council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387" y="2276872"/>
            <a:ext cx="2267744" cy="32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5" y="188642"/>
            <a:ext cx="3127753" cy="461643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r>
              <a:rPr lang="en-GB" sz="2400" b="1" dirty="0">
                <a:solidFill>
                  <a:srgbClr val="333399"/>
                </a:solidFill>
              </a:rPr>
              <a:t>Reaching Our Ambition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992" y="980728"/>
            <a:ext cx="1872535" cy="140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5496" y="1608437"/>
            <a:ext cx="3069962" cy="3405802"/>
            <a:chOff x="4411066" y="768096"/>
            <a:chExt cx="4396435" cy="483008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86" t="1151" r="2223"/>
            <a:stretch/>
          </p:blipFill>
          <p:spPr bwMode="auto">
            <a:xfrm>
              <a:off x="4411066" y="768096"/>
              <a:ext cx="4396435" cy="483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411066" y="1124744"/>
              <a:ext cx="88101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3203848" y="1791997"/>
            <a:ext cx="2664296" cy="3293187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r>
              <a:rPr lang="en-GB" sz="1600" dirty="0"/>
              <a:t>Trauma-informed organisations are those that embed the principles of </a:t>
            </a:r>
            <a:r>
              <a:rPr lang="en-GB" sz="1600" b="1" dirty="0"/>
              <a:t>safety</a:t>
            </a:r>
            <a:r>
              <a:rPr lang="en-GB" sz="1600" dirty="0"/>
              <a:t>, </a:t>
            </a:r>
            <a:r>
              <a:rPr lang="en-GB" sz="1600" b="1" dirty="0"/>
              <a:t>trustworthiness</a:t>
            </a:r>
            <a:r>
              <a:rPr lang="en-GB" sz="1600" dirty="0"/>
              <a:t>, </a:t>
            </a:r>
            <a:r>
              <a:rPr lang="en-GB" sz="1600" b="1" dirty="0"/>
              <a:t>choice</a:t>
            </a:r>
            <a:r>
              <a:rPr lang="en-GB" sz="1600" dirty="0"/>
              <a:t>, </a:t>
            </a:r>
            <a:r>
              <a:rPr lang="en-GB" sz="1600" b="1" dirty="0"/>
              <a:t>collaboration</a:t>
            </a:r>
            <a:r>
              <a:rPr lang="en-GB" sz="1600" dirty="0"/>
              <a:t> and </a:t>
            </a:r>
            <a:r>
              <a:rPr lang="en-GB" sz="1600" b="1" dirty="0"/>
              <a:t>empowerment</a:t>
            </a:r>
            <a:r>
              <a:rPr lang="en-GB" sz="1600" dirty="0"/>
              <a:t> into all aspects of their work and commit to ensuring that physical environments, staff behaviour and organisational policies and procedures reflect trauma-informed principles and systems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74133" y="188642"/>
            <a:ext cx="2600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333399"/>
                </a:solidFill>
                <a:cs typeface="Calibri" panose="020F0502020204030204" pitchFamily="34" charset="0"/>
              </a:rPr>
              <a:t>learning from each other and being better together</a:t>
            </a:r>
            <a:endParaRPr lang="en-GB" b="1" dirty="0">
              <a:solidFill>
                <a:srgbClr val="3333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1" y="5236880"/>
            <a:ext cx="4387221" cy="60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077" y="838453"/>
            <a:ext cx="5502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33399"/>
                </a:solidFill>
                <a:cs typeface="Calibri" panose="020F0502020204030204" pitchFamily="34" charset="0"/>
              </a:rPr>
              <a:t>Harnessing good practice to feed into local strategies; learning from Scotland</a:t>
            </a:r>
            <a:endParaRPr lang="en-GB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66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5" y="188642"/>
            <a:ext cx="5040560" cy="830975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r>
              <a:rPr lang="en-GB" sz="2400" b="1" dirty="0">
                <a:solidFill>
                  <a:srgbClr val="333399"/>
                </a:solidFill>
              </a:rPr>
              <a:t>Reaching Our Ambition: </a:t>
            </a:r>
          </a:p>
          <a:p>
            <a:r>
              <a:rPr lang="en-GB" sz="2400" dirty="0">
                <a:solidFill>
                  <a:srgbClr val="333399"/>
                </a:solidFill>
                <a:cs typeface="Calibri" panose="020F0502020204030204" pitchFamily="34" charset="0"/>
              </a:rPr>
              <a:t>System Leadership</a:t>
            </a:r>
            <a:endParaRPr lang="en-GB" sz="2400" b="1" dirty="0">
              <a:solidFill>
                <a:srgbClr val="33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545" y="2624115"/>
            <a:ext cx="4924519" cy="1200306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en-GB" b="1" dirty="0"/>
              <a:t>All stakeholders learn and share together</a:t>
            </a:r>
            <a:r>
              <a:rPr lang="en-GB" dirty="0"/>
              <a:t>: system mapping, shared understanding, ambitions, influencing, generating new ideas, insight and collaboration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340768"/>
            <a:ext cx="4896544" cy="923307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en-GB" b="1" dirty="0"/>
              <a:t>Bring system leaders </a:t>
            </a:r>
            <a:r>
              <a:rPr lang="en-GB" dirty="0"/>
              <a:t>together to discuss complexity of trauma and adversity and  commit to system actions, ambitions and change</a:t>
            </a: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6632"/>
            <a:ext cx="3926355" cy="561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520" y="4438853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SYSTEM CHAMPIONS</a:t>
            </a:r>
          </a:p>
        </p:txBody>
      </p:sp>
    </p:spTree>
    <p:extLst>
      <p:ext uri="{BB962C8B-B14F-4D97-AF65-F5344CB8AC3E}">
        <p14:creationId xmlns:p14="http://schemas.microsoft.com/office/powerpoint/2010/main" val="1989699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44624"/>
            <a:ext cx="2863903" cy="461643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r>
              <a:rPr lang="en-GB" sz="2400" b="1" dirty="0">
                <a:solidFill>
                  <a:srgbClr val="333399"/>
                </a:solidFill>
              </a:rPr>
              <a:t>Progress to date</a:t>
            </a:r>
          </a:p>
        </p:txBody>
      </p:sp>
      <p:sp>
        <p:nvSpPr>
          <p:cNvPr id="3" name="Oval 2"/>
          <p:cNvSpPr/>
          <p:nvPr/>
        </p:nvSpPr>
        <p:spPr>
          <a:xfrm>
            <a:off x="745718" y="2173491"/>
            <a:ext cx="1037032" cy="10370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8" name="Oval 7"/>
          <p:cNvSpPr/>
          <p:nvPr/>
        </p:nvSpPr>
        <p:spPr>
          <a:xfrm>
            <a:off x="1507280" y="3253611"/>
            <a:ext cx="1037032" cy="103703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9" name="Oval 8"/>
          <p:cNvSpPr/>
          <p:nvPr/>
        </p:nvSpPr>
        <p:spPr>
          <a:xfrm>
            <a:off x="2257886" y="2173491"/>
            <a:ext cx="1037032" cy="103703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10" name="Oval 9"/>
          <p:cNvSpPr/>
          <p:nvPr/>
        </p:nvSpPr>
        <p:spPr>
          <a:xfrm>
            <a:off x="3019448" y="3253611"/>
            <a:ext cx="1037032" cy="103703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12" name="Oval 11"/>
          <p:cNvSpPr/>
          <p:nvPr/>
        </p:nvSpPr>
        <p:spPr>
          <a:xfrm>
            <a:off x="3770054" y="2198781"/>
            <a:ext cx="1037032" cy="103703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2265215"/>
            <a:ext cx="725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July 2020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61154" y="3372337"/>
            <a:ext cx="725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Aug 2020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11760" y="2245499"/>
            <a:ext cx="725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Sep 2020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73322" y="3372337"/>
            <a:ext cx="725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Oct 2020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23928" y="2337223"/>
            <a:ext cx="725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Nov 2020</a:t>
            </a:r>
          </a:p>
        </p:txBody>
      </p:sp>
      <p:sp>
        <p:nvSpPr>
          <p:cNvPr id="17" name="Oval 16"/>
          <p:cNvSpPr/>
          <p:nvPr/>
        </p:nvSpPr>
        <p:spPr>
          <a:xfrm>
            <a:off x="4531616" y="3253611"/>
            <a:ext cx="1037032" cy="103703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18" name="Oval 17"/>
          <p:cNvSpPr/>
          <p:nvPr/>
        </p:nvSpPr>
        <p:spPr>
          <a:xfrm>
            <a:off x="5282222" y="2173491"/>
            <a:ext cx="1037032" cy="103703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19" name="Oval 18"/>
          <p:cNvSpPr/>
          <p:nvPr/>
        </p:nvSpPr>
        <p:spPr>
          <a:xfrm>
            <a:off x="6027920" y="3253611"/>
            <a:ext cx="1037032" cy="103703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20" name="Oval 19"/>
          <p:cNvSpPr/>
          <p:nvPr/>
        </p:nvSpPr>
        <p:spPr>
          <a:xfrm>
            <a:off x="6794390" y="2173491"/>
            <a:ext cx="1037032" cy="103703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4685490" y="3372337"/>
            <a:ext cx="725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Jan 2021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36096" y="2319220"/>
            <a:ext cx="725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Feb 2021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73358" y="3372337"/>
            <a:ext cx="900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March2021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48264" y="2311933"/>
            <a:ext cx="725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April2021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1093371"/>
            <a:ext cx="1140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Established WY Steering Group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95736" y="877347"/>
            <a:ext cx="1140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Developed links with Experts in the field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03648" y="4705896"/>
            <a:ext cx="1140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Agreed WY Ambition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20072" y="1074787"/>
            <a:ext cx="1140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System Leadership Support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56967" y="806735"/>
            <a:ext cx="1379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Commissioned Humankind: Changing Systems Project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67632" y="4708427"/>
            <a:ext cx="1140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System Workshop with steering group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18882" y="4598174"/>
            <a:ext cx="1140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LA Chief Executive Lead agreed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77615" y="4635713"/>
            <a:ext cx="15609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WY Adversity, Trauma &amp; Resilience Knowledge Exchange</a:t>
            </a:r>
          </a:p>
        </p:txBody>
      </p:sp>
      <p:sp>
        <p:nvSpPr>
          <p:cNvPr id="25" name="Up Arrow 24"/>
          <p:cNvSpPr/>
          <p:nvPr/>
        </p:nvSpPr>
        <p:spPr>
          <a:xfrm>
            <a:off x="1232808" y="1928181"/>
            <a:ext cx="98832" cy="1995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35" name="Up Arrow 34"/>
          <p:cNvSpPr/>
          <p:nvPr/>
        </p:nvSpPr>
        <p:spPr>
          <a:xfrm>
            <a:off x="2744976" y="1928655"/>
            <a:ext cx="98832" cy="1995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36" name="Up Arrow 35"/>
          <p:cNvSpPr/>
          <p:nvPr/>
        </p:nvSpPr>
        <p:spPr>
          <a:xfrm>
            <a:off x="4240056" y="1957533"/>
            <a:ext cx="98832" cy="1995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37" name="Up Arrow 36"/>
          <p:cNvSpPr/>
          <p:nvPr/>
        </p:nvSpPr>
        <p:spPr>
          <a:xfrm>
            <a:off x="5749641" y="1928656"/>
            <a:ext cx="98832" cy="1995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38" name="Up Arrow 37"/>
          <p:cNvSpPr/>
          <p:nvPr/>
        </p:nvSpPr>
        <p:spPr>
          <a:xfrm>
            <a:off x="7276768" y="1929130"/>
            <a:ext cx="98832" cy="1995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39" name="Up Arrow 38"/>
          <p:cNvSpPr/>
          <p:nvPr/>
        </p:nvSpPr>
        <p:spPr>
          <a:xfrm flipV="1">
            <a:off x="1976380" y="4373349"/>
            <a:ext cx="98832" cy="2143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40" name="Up Arrow 39"/>
          <p:cNvSpPr/>
          <p:nvPr/>
        </p:nvSpPr>
        <p:spPr>
          <a:xfrm flipV="1">
            <a:off x="3488548" y="4373351"/>
            <a:ext cx="98832" cy="2143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41" name="Up Arrow 40"/>
          <p:cNvSpPr/>
          <p:nvPr/>
        </p:nvSpPr>
        <p:spPr>
          <a:xfrm flipV="1">
            <a:off x="5053119" y="4373348"/>
            <a:ext cx="98832" cy="2143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42" name="Up Arrow 41"/>
          <p:cNvSpPr/>
          <p:nvPr/>
        </p:nvSpPr>
        <p:spPr>
          <a:xfrm flipV="1">
            <a:off x="6497020" y="4373347"/>
            <a:ext cx="98832" cy="2143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3635896" y="877347"/>
            <a:ext cx="129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National networks and communities of practice</a:t>
            </a:r>
          </a:p>
        </p:txBody>
      </p:sp>
    </p:spTree>
    <p:extLst>
      <p:ext uri="{BB962C8B-B14F-4D97-AF65-F5344CB8AC3E}">
        <p14:creationId xmlns:p14="http://schemas.microsoft.com/office/powerpoint/2010/main" val="2602625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364359"/>
          </a:xfrm>
        </p:spPr>
        <p:txBody>
          <a:bodyPr/>
          <a:lstStyle/>
          <a:p>
            <a:pPr algn="l"/>
            <a:r>
              <a:rPr lang="en-GB" sz="2400" dirty="0">
                <a:solidFill>
                  <a:srgbClr val="333399"/>
                </a:solidFill>
                <a:latin typeface="+mn-lt"/>
              </a:rPr>
              <a:t>WY&amp;H Adversity, Trauma and Resilience Knowledge Exchange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2" y="5947171"/>
            <a:ext cx="9158282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60240" y="5555508"/>
            <a:ext cx="486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4"/>
              </a:rPr>
              <a:t>https://westyorkshireknowledgeexchange.co.uk/</a:t>
            </a:r>
            <a:r>
              <a:rPr lang="en-GB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7"/>
            <a:ext cx="8640960" cy="444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57192"/>
            <a:ext cx="864096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727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364359"/>
          </a:xfrm>
        </p:spPr>
        <p:txBody>
          <a:bodyPr/>
          <a:lstStyle/>
          <a:p>
            <a:pPr algn="l"/>
            <a:r>
              <a:rPr lang="en-GB" sz="2400" dirty="0">
                <a:solidFill>
                  <a:srgbClr val="333399"/>
                </a:solidFill>
                <a:latin typeface="+mn-lt"/>
              </a:rPr>
              <a:t>WY&amp;H Adversity, Trauma and Resilience Knowledge Exchange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2" y="5947171"/>
            <a:ext cx="9158282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\\wdpct-san.xthis.nhs.uk\WakefieldCCG\Wakefield CCG\WY&amp;H Partnership\CYPF and IPH\Adversity Trauma and Resilience\3. Knowledge Exchange\1. After Event Info\5. Illustrator\day one live scribe WYH scribble inc w log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4395"/>
            <a:ext cx="8424936" cy="490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60240" y="5555508"/>
            <a:ext cx="486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5"/>
              </a:rPr>
              <a:t>https://westyorkshireknowledgeexchange.co.uk/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3336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364359"/>
          </a:xfrm>
        </p:spPr>
        <p:txBody>
          <a:bodyPr/>
          <a:lstStyle/>
          <a:p>
            <a:pPr algn="l"/>
            <a:r>
              <a:rPr lang="en-GB" sz="2400" dirty="0">
                <a:solidFill>
                  <a:srgbClr val="333399"/>
                </a:solidFill>
                <a:latin typeface="+mn-lt"/>
              </a:rPr>
              <a:t>WY&amp;H Adversity, Trauma and Resilience Knowledge Exchange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2" y="5947171"/>
            <a:ext cx="9158282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 descr="\\wdpct-san.xthis.nhs.uk\WakefieldCCG\Wakefield CCG\WY&amp;H Partnership\CYPF and IPH\Adversity Trauma and Resilience\3. Knowledge Exchange\1. After Event Info\5. Illustrator\day three young people WYH scribble inc w log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2489"/>
            <a:ext cx="8496944" cy="494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60240" y="5555508"/>
            <a:ext cx="486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5"/>
              </a:rPr>
              <a:t>https://westyorkshireknowledgeexchange.co.uk/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6816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364359"/>
          </a:xfrm>
        </p:spPr>
        <p:txBody>
          <a:bodyPr/>
          <a:lstStyle/>
          <a:p>
            <a:pPr algn="l"/>
            <a:r>
              <a:rPr lang="en-GB" sz="2400" dirty="0">
                <a:solidFill>
                  <a:srgbClr val="333399"/>
                </a:solidFill>
                <a:latin typeface="+mn-lt"/>
              </a:rPr>
              <a:t>WY&amp;H Adversity, Trauma and Resilience Knowledge Exchange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2" y="5947171"/>
            <a:ext cx="9158282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60240" y="5555508"/>
            <a:ext cx="486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4"/>
              </a:rPr>
              <a:t>https://westyorkshireknowledgeexchange.co.uk/</a:t>
            </a:r>
            <a:r>
              <a:rPr lang="en-GB" dirty="0"/>
              <a:t>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9" t="3018" r="647" b="4003"/>
          <a:stretch/>
        </p:blipFill>
        <p:spPr bwMode="auto">
          <a:xfrm>
            <a:off x="242538" y="692696"/>
            <a:ext cx="8721950" cy="462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409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2"/>
            <a:ext cx="8712968" cy="461643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r>
              <a:rPr lang="en-GB" sz="2400" dirty="0">
                <a:solidFill>
                  <a:srgbClr val="333399"/>
                </a:solidFill>
              </a:rPr>
              <a:t>Reaching Our Ambition: </a:t>
            </a:r>
            <a:r>
              <a:rPr lang="en-GB" sz="2400" b="1" dirty="0">
                <a:solidFill>
                  <a:srgbClr val="333399"/>
                </a:solidFill>
              </a:rPr>
              <a:t>Say ‘Cheese’ and make a pledge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60032" y="1245071"/>
            <a:ext cx="3960440" cy="3853569"/>
            <a:chOff x="3635896" y="764701"/>
            <a:chExt cx="4946577" cy="4874572"/>
          </a:xfrm>
        </p:grpSpPr>
        <p:pic>
          <p:nvPicPr>
            <p:cNvPr id="5122" name="Picture 2" descr="\\wdpct-san.xthis.nhs.uk\WakefieldCCG\Wakefield CCG\WY&amp;H Partnership\CYPF and IPH\Adversity Trauma and Resilience\3. Knowledge Exchange\1. After Event Info\2. Pledge Photos\Alison Speigh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764701"/>
              <a:ext cx="1562201" cy="1562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\\wdpct-san.xthis.nhs.uk\WakefieldCCG\Wakefield CCG\WY&amp;H Partnership\CYPF and IPH\Adversity Trauma and Resilience\3. Knowledge Exchange\1. After Event Info\2. Pledge Photos\Annie Pears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764703"/>
              <a:ext cx="1562202" cy="1562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\\wdpct-san.xthis.nhs.uk\WakefieldCCG\Wakefield CCG\WY&amp;H Partnership\CYPF and IPH\Adversity Trauma and Resilience\3. Knowledge Exchange\1. After Event Info\2. Pledge Photos\ATR event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764702"/>
              <a:ext cx="1512168" cy="1574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1" name="Picture 11" descr="\\wdpct-san.xthis.nhs.uk\WakefieldCCG\Wakefield CCG\WY&amp;H Partnership\CYPF and IPH\Adversity Trauma and Resilience\3. Knowledge Exchange\1. After Event Info\2. Pledge Photos\EI Pledge Photo 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2420886"/>
              <a:ext cx="1562201" cy="1562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3" name="Picture 13" descr="\\wdpct-san.xthis.nhs.uk\WakefieldCCG\Wakefield CCG\WY&amp;H Partnership\CYPF and IPH\Adversity Trauma and Resilience\3. Knowledge Exchange\1. After Event Info\2. Pledge Photos\Gail Branford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2420888"/>
              <a:ext cx="1562202" cy="1562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6" name="Picture 16" descr="\\wdpct-san.xthis.nhs.uk\WakefieldCCG\Wakefield CCG\WY&amp;H Partnership\CYPF and IPH\Adversity Trauma and Resilience\3. Knowledge Exchange\1. After Event Info\2. Pledge Photos\Helen McEwan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420888"/>
              <a:ext cx="1562201" cy="1562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8" name="Picture 18" descr="\\wdpct-san.xthis.nhs.uk\WakefieldCCG\Wakefield CCG\WY&amp;H Partnership\CYPF and IPH\Adversity Trauma and Resilience\3. Knowledge Exchange\1. After Event Info\2. Pledge Photos\Jo Howes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4077070"/>
              <a:ext cx="1562201" cy="1562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1" name="Picture 21" descr="\\wdpct-san.xthis.nhs.uk\WakefieldCCG\Wakefield CCG\WY&amp;H Partnership\CYPF and IPH\Adversity Trauma and Resilience\3. Knowledge Exchange\1. After Event Info\2. Pledge Photos\Kathryn Hodgson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9" y="4077071"/>
              <a:ext cx="1562202" cy="1562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2" name="Picture 22" descr="\\wdpct-san.xthis.nhs.uk\WakefieldCCG\Wakefield CCG\WY&amp;H Partnership\CYPF and IPH\Adversity Trauma and Resilience\3. Knowledge Exchange\1. After Event Info\2. Pledge Photos\Lindsay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1" y="4077072"/>
              <a:ext cx="1562201" cy="1562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01863" y="3956863"/>
            <a:ext cx="453015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There is still time to </a:t>
            </a:r>
          </a:p>
          <a:p>
            <a:pPr algn="ctr"/>
            <a:r>
              <a:rPr lang="en-GB" sz="3600" dirty="0"/>
              <a:t>make a pledge</a:t>
            </a:r>
          </a:p>
        </p:txBody>
      </p:sp>
      <p:pic>
        <p:nvPicPr>
          <p:cNvPr id="20" name="Picture 19" descr="\\wdpct-san.xthis.nhs.uk\WakefieldCCG\Wakefield CCG\WY&amp;H Partnership\CYPF and IPH\Adversity Trauma and Resilience\3. Knowledge Exchange\1. After Event Info\2. Pledge Photos\MOSAIC OUTPU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28255"/>
            <a:ext cx="4552506" cy="256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826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" y="5945978"/>
            <a:ext cx="9149736" cy="93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1541" y="1412776"/>
            <a:ext cx="84969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01541" y="1196752"/>
            <a:ext cx="81308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West Yorkshire and Harrogate</a:t>
            </a:r>
          </a:p>
          <a:p>
            <a:pPr algn="ctr"/>
            <a:r>
              <a:rPr lang="en-GB" sz="3200" dirty="0" smtClean="0"/>
              <a:t> </a:t>
            </a:r>
          </a:p>
          <a:p>
            <a:pPr algn="ctr"/>
            <a:r>
              <a:rPr lang="en-GB" sz="3200" dirty="0" smtClean="0"/>
              <a:t>Health and Care Partnership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 smtClean="0"/>
              <a:t>Stronger Together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7454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364359"/>
          </a:xfrm>
        </p:spPr>
        <p:txBody>
          <a:bodyPr/>
          <a:lstStyle/>
          <a:p>
            <a:pPr algn="l"/>
            <a:r>
              <a:rPr lang="en-GB" sz="2400" dirty="0">
                <a:solidFill>
                  <a:srgbClr val="333399"/>
                </a:solidFill>
                <a:latin typeface="+mn-lt"/>
              </a:rPr>
              <a:t>WY&amp;H Adversity, Trauma and Resilience Knowledge Exchange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2" y="5947171"/>
            <a:ext cx="9158282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60240" y="5555508"/>
            <a:ext cx="486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4"/>
              </a:rPr>
              <a:t>https://westyorkshireknowledgeexchange.co.uk/</a:t>
            </a:r>
            <a:r>
              <a:rPr lang="en-GB" dirty="0"/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83" y="836712"/>
            <a:ext cx="8456189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725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364359"/>
          </a:xfrm>
        </p:spPr>
        <p:txBody>
          <a:bodyPr/>
          <a:lstStyle/>
          <a:p>
            <a:pPr algn="l"/>
            <a:r>
              <a:rPr lang="en-GB" sz="2400" dirty="0">
                <a:solidFill>
                  <a:srgbClr val="333399"/>
                </a:solidFill>
                <a:latin typeface="+mn-lt"/>
              </a:rPr>
              <a:t>WY&amp;H Adversity, Trauma and Resilience Knowledge Exchange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2" y="5947171"/>
            <a:ext cx="9158282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60240" y="5555508"/>
            <a:ext cx="486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4"/>
              </a:rPr>
              <a:t>https://westyorkshireknowledgeexchange.co.uk/</a:t>
            </a:r>
            <a:r>
              <a:rPr lang="en-GB" dirty="0"/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85"/>
          <a:stretch/>
        </p:blipFill>
        <p:spPr bwMode="auto">
          <a:xfrm>
            <a:off x="425246" y="838612"/>
            <a:ext cx="8251210" cy="59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978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2"/>
            <a:ext cx="8712968" cy="461643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r>
              <a:rPr lang="en-GB" sz="2400" b="1" dirty="0">
                <a:solidFill>
                  <a:srgbClr val="333399"/>
                </a:solidFill>
              </a:rPr>
              <a:t>Reaching Our Ambition: Next Steps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880861"/>
            <a:ext cx="8640960" cy="4924403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Changing Systems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Health and Justice Expression of Interest: Framework for Community Integrated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Home Office and Youth Endowment Foundation Funding: Trauma Informed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Adversity, Trauma and Resilience Programme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System Champions &amp; Case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Involvement, Engagement and Co-production Plan and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WY&amp;H Trauma Informed and Responsive Strategy 2022 – 2030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Present at local Health &amp; Wellbeing 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System Leadership workshop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Inclusion in JSNAs</a:t>
            </a:r>
          </a:p>
        </p:txBody>
      </p:sp>
    </p:spTree>
    <p:extLst>
      <p:ext uri="{BB962C8B-B14F-4D97-AF65-F5344CB8AC3E}">
        <p14:creationId xmlns:p14="http://schemas.microsoft.com/office/powerpoint/2010/main" val="3294791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8" y="1364918"/>
            <a:ext cx="5111353" cy="5381569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936" y="92886"/>
            <a:ext cx="1367974" cy="52686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858" y="684898"/>
            <a:ext cx="986129" cy="296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924" y="701352"/>
            <a:ext cx="3097382" cy="702494"/>
          </a:xfrm>
          <a:prstGeom prst="roundRect">
            <a:avLst/>
          </a:prstGeom>
          <a:solidFill>
            <a:srgbClr val="E6CDFF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Vision &amp; Principles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45868" y="692696"/>
            <a:ext cx="4405958" cy="401586"/>
          </a:xfrm>
          <a:prstGeom prst="roundRect">
            <a:avLst/>
          </a:prstGeom>
          <a:solidFill>
            <a:srgbClr val="E6CD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Embedding a Public Health Approach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326612" y="1484762"/>
            <a:ext cx="3718298" cy="535668"/>
          </a:xfrm>
          <a:prstGeom prst="roundRect">
            <a:avLst/>
          </a:prstGeom>
          <a:solidFill>
            <a:srgbClr val="E6CD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System Leadership, Governance &amp; Connectivity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326612" y="2056262"/>
            <a:ext cx="3718298" cy="535668"/>
          </a:xfrm>
          <a:prstGeom prst="roundRect">
            <a:avLst/>
          </a:prstGeom>
          <a:solidFill>
            <a:srgbClr val="E6CD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cs typeface="Arial" panose="020B0604020202020204" pitchFamily="34" charset="0"/>
              </a:rPr>
              <a:t>National NHSE/W Blue Print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326612" y="2626718"/>
            <a:ext cx="3718298" cy="535668"/>
          </a:xfrm>
          <a:prstGeom prst="roundRect">
            <a:avLst/>
          </a:prstGeom>
          <a:solidFill>
            <a:srgbClr val="E6CD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Joint working with WY&amp;H HCP Programmes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326612" y="3199261"/>
            <a:ext cx="3718298" cy="535668"/>
          </a:xfrm>
          <a:prstGeom prst="roundRect">
            <a:avLst/>
          </a:prstGeom>
          <a:solidFill>
            <a:srgbClr val="E6CD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Knowledge, Data &amp; Insight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326612" y="3769719"/>
            <a:ext cx="3718298" cy="535668"/>
          </a:xfrm>
          <a:prstGeom prst="roundRect">
            <a:avLst/>
          </a:prstGeom>
          <a:solidFill>
            <a:srgbClr val="E6CD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Covid-19 Response &amp; Public Health Networks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326612" y="4341219"/>
            <a:ext cx="3718298" cy="535668"/>
          </a:xfrm>
          <a:prstGeom prst="roundRect">
            <a:avLst/>
          </a:prstGeom>
          <a:solidFill>
            <a:srgbClr val="E6CD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Joint commissioning &amp;Programme Delivery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326612" y="4913761"/>
            <a:ext cx="3718298" cy="535668"/>
          </a:xfrm>
          <a:prstGeom prst="roundRect">
            <a:avLst/>
          </a:prstGeom>
          <a:solidFill>
            <a:srgbClr val="E6CD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cs typeface="Arial" panose="020B0604020202020204" pitchFamily="34" charset="0"/>
              </a:rPr>
              <a:t>Tri – Service PH Consensus &amp; Framework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326612" y="5494083"/>
            <a:ext cx="3718298" cy="535668"/>
          </a:xfrm>
          <a:prstGeom prst="roundRect">
            <a:avLst/>
          </a:prstGeom>
          <a:solidFill>
            <a:srgbClr val="E6CD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Public Health Planning  &amp; Evaluation Toolkit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326612" y="6084633"/>
            <a:ext cx="3718298" cy="535668"/>
          </a:xfrm>
          <a:prstGeom prst="roundRect">
            <a:avLst/>
          </a:prstGeom>
          <a:solidFill>
            <a:srgbClr val="E6CD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WHATS NEXT…..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504" y="93416"/>
            <a:ext cx="7569432" cy="450281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defTabSz="703051">
              <a:defRPr/>
            </a:pPr>
            <a:r>
              <a:rPr lang="en-GB" sz="2400" b="1" dirty="0">
                <a:solidFill>
                  <a:srgbClr val="333399"/>
                </a:solidFill>
                <a:latin typeface="+mj-lt"/>
                <a:ea typeface="Arial" charset="0"/>
                <a:cs typeface="Arial" charset="0"/>
              </a:rPr>
              <a:t>West Yorkshire VRU &amp;  </a:t>
            </a:r>
            <a:r>
              <a:rPr lang="en-GB" sz="2400" b="1" dirty="0" smtClean="0">
                <a:solidFill>
                  <a:srgbClr val="333399"/>
                </a:solidFill>
                <a:latin typeface="+mj-lt"/>
                <a:ea typeface="Arial" charset="0"/>
                <a:cs typeface="Arial" charset="0"/>
              </a:rPr>
              <a:t>WY&amp;H </a:t>
            </a:r>
            <a:r>
              <a:rPr lang="en-GB" sz="2400" b="1" dirty="0">
                <a:solidFill>
                  <a:srgbClr val="333399"/>
                </a:solidFill>
                <a:latin typeface="+mj-lt"/>
                <a:ea typeface="Arial" charset="0"/>
                <a:cs typeface="Arial" charset="0"/>
              </a:rPr>
              <a:t>Health &amp; Care Partnership</a:t>
            </a:r>
            <a:endParaRPr lang="en-US" sz="2400" b="1" dirty="0">
              <a:solidFill>
                <a:srgbClr val="333399"/>
              </a:solidFill>
              <a:latin typeface="+mj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43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95" y="12648"/>
            <a:ext cx="1793627" cy="6908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4456" y="1706940"/>
            <a:ext cx="8614987" cy="357948"/>
          </a:xfrm>
          <a:prstGeom prst="rect">
            <a:avLst/>
          </a:prstGeom>
        </p:spPr>
        <p:txBody>
          <a:bodyPr wrap="square" lIns="80165" tIns="40083" rIns="80165" bIns="40083">
            <a:spAutoFit/>
          </a:bodyPr>
          <a:lstStyle/>
          <a:p>
            <a:endParaRPr lang="en-GB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9" r="22001"/>
          <a:stretch/>
        </p:blipFill>
        <p:spPr bwMode="auto">
          <a:xfrm>
            <a:off x="2393504" y="1774503"/>
            <a:ext cx="1915499" cy="254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504" y="738319"/>
            <a:ext cx="4572000" cy="911946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lIns="80165" tIns="40083" rIns="80165" bIns="40083">
            <a:spAutoFit/>
          </a:bodyPr>
          <a:lstStyle/>
          <a:p>
            <a:r>
              <a:rPr lang="en-GB" dirty="0"/>
              <a:t>There has been a 93% rise in UK hospital admissions for knife attacks on under-16s since 2012</a:t>
            </a:r>
          </a:p>
        </p:txBody>
      </p:sp>
      <p:sp>
        <p:nvSpPr>
          <p:cNvPr id="4" name="Rectangle 3"/>
          <p:cNvSpPr/>
          <p:nvPr/>
        </p:nvSpPr>
        <p:spPr>
          <a:xfrm>
            <a:off x="89581" y="4509120"/>
            <a:ext cx="4219422" cy="1188944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lIns="80165" tIns="40083" rIns="80165" bIns="40083">
            <a:spAutoFit/>
          </a:bodyPr>
          <a:lstStyle/>
          <a:p>
            <a:pPr algn="ctr"/>
            <a:r>
              <a:rPr lang="en-GB" dirty="0"/>
              <a:t>A public health approach to violence recognises that</a:t>
            </a:r>
          </a:p>
          <a:p>
            <a:pPr algn="ctr"/>
            <a:r>
              <a:rPr lang="en-GB" dirty="0"/>
              <a:t>violence is a preventable problem requiring a societal response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72" y="1774503"/>
            <a:ext cx="20288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481950" y="3411055"/>
            <a:ext cx="4464108" cy="2466217"/>
          </a:xfrm>
          <a:prstGeom prst="rect">
            <a:avLst/>
          </a:prstGeom>
          <a:solidFill>
            <a:schemeClr val="bg1"/>
          </a:solidFill>
        </p:spPr>
        <p:txBody>
          <a:bodyPr wrap="square" lIns="80165" tIns="40083" rIns="80165" bIns="40083">
            <a:spAutoFit/>
          </a:bodyPr>
          <a:lstStyle/>
          <a:p>
            <a:r>
              <a:rPr lang="en-GB" dirty="0"/>
              <a:t>West Yorkshire tops the list, with the county's police force noting residents are most at risk of being a victim of violent attacks, robbery, sex offences, damage to property and theft of property.</a:t>
            </a:r>
          </a:p>
          <a:p>
            <a:endParaRPr lang="en-GB" sz="1050" dirty="0"/>
          </a:p>
          <a:p>
            <a:r>
              <a:rPr lang="en-GB" dirty="0"/>
              <a:t>The county recorded 107.6 violent attacks per 1,000 people in the 12 months before June 2019.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140" y="738319"/>
            <a:ext cx="2856303" cy="253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7504" y="170407"/>
            <a:ext cx="8640960" cy="450281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defTabSz="703051">
              <a:defRPr/>
            </a:pPr>
            <a:r>
              <a:rPr lang="en-US" sz="2400" b="1" dirty="0" smtClean="0">
                <a:solidFill>
                  <a:srgbClr val="333399"/>
                </a:solidFill>
                <a:ea typeface="Arial" charset="0"/>
                <a:cs typeface="Arial" charset="0"/>
              </a:rPr>
              <a:t>West Yorkshire Violence Reduction Unit</a:t>
            </a:r>
            <a:endParaRPr lang="en-US" sz="2400" b="1" dirty="0">
              <a:solidFill>
                <a:srgbClr val="333399"/>
              </a:solidFill>
              <a:ea typeface="Arial" charset="0"/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2" y="5947171"/>
            <a:ext cx="9158282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78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95" y="12648"/>
            <a:ext cx="1793627" cy="6908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504" y="170407"/>
            <a:ext cx="8640960" cy="819613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defTabSz="703051">
              <a:defRPr/>
            </a:pPr>
            <a:r>
              <a:rPr lang="en-US" sz="2400" b="1" dirty="0">
                <a:solidFill>
                  <a:srgbClr val="333399"/>
                </a:solidFill>
                <a:ea typeface="Arial" charset="0"/>
                <a:cs typeface="Arial" charset="0"/>
              </a:rPr>
              <a:t>West Yorkshire Violence Reduction Unit</a:t>
            </a:r>
          </a:p>
          <a:p>
            <a:pPr defTabSz="703051">
              <a:defRPr/>
            </a:pPr>
            <a:r>
              <a:rPr lang="en-US" sz="2400" b="1" dirty="0">
                <a:solidFill>
                  <a:srgbClr val="333399"/>
                </a:solidFill>
                <a:ea typeface="Arial" charset="0"/>
                <a:cs typeface="Arial" charset="0"/>
              </a:rPr>
              <a:t>Needs Assessment 2021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2" y="5947171"/>
            <a:ext cx="9158282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0961" y="1234270"/>
            <a:ext cx="41764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Knife Crime, Crimes of Violence against the Person and Gun Crime have all been identified as a serious issue in West Yorkshire.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Operation Jemlock, the bespoke response to serious violent crime, has seen over 5,100 arrests with 4,730 stop and searches being made. Over 600 offensive weapons have also been seized.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42% of knife crime offenders are males aged between 15 and 24.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94% of gun crime offenders and 99% of victims are male, with those aged 20-24 the most common offenders.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Most knife and gun crime offences occur in areas of high deprivation.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4612901" y="1196752"/>
            <a:ext cx="4370933" cy="4082044"/>
          </a:xfrm>
          <a:prstGeom prst="rect">
            <a:avLst/>
          </a:prstGeom>
        </p:spPr>
        <p:txBody>
          <a:bodyPr wrap="square" lIns="80165" tIns="40083" rIns="80165" bIns="40083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Domestic abuse- 76,000 incidents were recorded in the most recent monitoring period.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Females account for 75% of victims and two-thirds of victims are aged 20-39. Suspects were mainly male (75%), with two-thirds being aged 21-40.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Violence with Injury offences occur more regularly in town and city wards, with peaks in offending from 23:00 to 00:00, suggesting a link with increased footfall around the night time economy.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100% of homicide offenders in West Yorkshire were aged between 15 and 24.</a:t>
            </a:r>
          </a:p>
        </p:txBody>
      </p:sp>
    </p:spTree>
    <p:extLst>
      <p:ext uri="{BB962C8B-B14F-4D97-AF65-F5344CB8AC3E}">
        <p14:creationId xmlns:p14="http://schemas.microsoft.com/office/powerpoint/2010/main" val="2949599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" y="5945978"/>
            <a:ext cx="9149736" cy="93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75" y="188640"/>
            <a:ext cx="7991475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6096" y="5661248"/>
            <a:ext cx="3707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/>
              <a:t>Source: </a:t>
            </a:r>
            <a:r>
              <a:rPr lang="en-GB" sz="1200" dirty="0" smtClean="0">
                <a:hlinkClick r:id="rId4"/>
              </a:rPr>
              <a:t>http://www.rwjf.org/aces</a:t>
            </a:r>
            <a:r>
              <a:rPr lang="en-GB" sz="1200" dirty="0" smtClean="0"/>
              <a:t>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62808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" y="5945978"/>
            <a:ext cx="9149736" cy="93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76263" y="265906"/>
            <a:ext cx="7991475" cy="5916362"/>
            <a:chOff x="576263" y="265906"/>
            <a:chExt cx="7991475" cy="591636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402"/>
            <a:stretch/>
          </p:blipFill>
          <p:spPr bwMode="auto">
            <a:xfrm>
              <a:off x="576263" y="265906"/>
              <a:ext cx="7991475" cy="1126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9" y="500753"/>
              <a:ext cx="6453834" cy="5681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76263" y="1484784"/>
              <a:ext cx="82738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660232" y="6581001"/>
            <a:ext cx="24837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/>
              <a:t>Source: </a:t>
            </a:r>
            <a:r>
              <a:rPr lang="en-GB" sz="1200" dirty="0" smtClean="0">
                <a:hlinkClick r:id="rId5"/>
              </a:rPr>
              <a:t>http://www.rwjf.org/aces</a:t>
            </a:r>
            <a:r>
              <a:rPr lang="en-GB" sz="1200" dirty="0" smtClean="0"/>
              <a:t>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7938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 txBox="1">
            <a:spLocks/>
          </p:cNvSpPr>
          <p:nvPr/>
        </p:nvSpPr>
        <p:spPr>
          <a:xfrm>
            <a:off x="251520" y="1628800"/>
            <a:ext cx="8568952" cy="3698298"/>
          </a:xfrm>
          <a:prstGeom prst="rect">
            <a:avLst/>
          </a:prstGeom>
        </p:spPr>
        <p:txBody>
          <a:bodyPr lIns="91417" tIns="45709" rIns="91417" bIns="4570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3600" dirty="0"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034" y="692696"/>
            <a:ext cx="70482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333399"/>
                </a:solidFill>
              </a:rPr>
              <a:t>Spoken </a:t>
            </a:r>
            <a:r>
              <a:rPr lang="en-GB" sz="2000" b="1" dirty="0">
                <a:solidFill>
                  <a:srgbClr val="333399"/>
                </a:solidFill>
              </a:rPr>
              <a:t>word piece describing the impacts of child sexual </a:t>
            </a:r>
            <a:r>
              <a:rPr lang="en-GB" sz="2000" b="1" dirty="0" smtClean="0">
                <a:solidFill>
                  <a:srgbClr val="333399"/>
                </a:solidFill>
              </a:rPr>
              <a:t>exploitation and </a:t>
            </a:r>
            <a:r>
              <a:rPr lang="en-GB" sz="2000" b="1" dirty="0">
                <a:solidFill>
                  <a:srgbClr val="333399"/>
                </a:solidFill>
              </a:rPr>
              <a:t>child criminal exploitation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861" y="1412776"/>
            <a:ext cx="8839924" cy="53553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CREST recruited youth </a:t>
            </a:r>
            <a:r>
              <a:rPr lang="en-GB" dirty="0"/>
              <a:t>ambassadors, Kemmi and Isha met with </a:t>
            </a:r>
            <a:r>
              <a:rPr lang="en-GB" dirty="0" smtClean="0"/>
              <a:t>discuss </a:t>
            </a:r>
            <a:r>
              <a:rPr lang="en-GB" dirty="0"/>
              <a:t>how they wanted to contribute to </a:t>
            </a:r>
            <a:r>
              <a:rPr lang="en-GB" dirty="0" smtClean="0"/>
              <a:t>the project, after </a:t>
            </a:r>
            <a:r>
              <a:rPr lang="en-GB" dirty="0"/>
              <a:t>discussing the project aims with Crest, they </a:t>
            </a:r>
            <a:r>
              <a:rPr lang="en-GB" dirty="0" smtClean="0"/>
              <a:t>decided that </a:t>
            </a:r>
            <a:r>
              <a:rPr lang="en-GB" dirty="0"/>
              <a:t>they wanted to use their creativity to explain the </a:t>
            </a:r>
            <a:r>
              <a:rPr lang="en-GB" dirty="0" smtClean="0"/>
              <a:t>impact of </a:t>
            </a:r>
            <a:r>
              <a:rPr lang="en-GB" dirty="0"/>
              <a:t>criminal and sexual exploitation of young people.</a:t>
            </a:r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youth ambassadors decided to write a spoken </a:t>
            </a:r>
            <a:r>
              <a:rPr lang="en-GB" dirty="0" smtClean="0"/>
              <a:t>word piece </a:t>
            </a:r>
            <a:r>
              <a:rPr lang="en-GB" dirty="0"/>
              <a:t>and an accompanying video to express </a:t>
            </a:r>
            <a:r>
              <a:rPr lang="en-GB" dirty="0" smtClean="0"/>
              <a:t>their feelings </a:t>
            </a:r>
            <a:r>
              <a:rPr lang="en-GB" dirty="0"/>
              <a:t>on how violence and exploitation </a:t>
            </a:r>
            <a:r>
              <a:rPr lang="en-GB" dirty="0" smtClean="0"/>
              <a:t>impacts themselves </a:t>
            </a:r>
            <a:r>
              <a:rPr lang="en-GB" dirty="0"/>
              <a:t>and other young people in their area.</a:t>
            </a:r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young people who created the video described to </a:t>
            </a:r>
            <a:r>
              <a:rPr lang="en-GB" dirty="0" smtClean="0"/>
              <a:t>us that </a:t>
            </a:r>
            <a:r>
              <a:rPr lang="en-GB" dirty="0"/>
              <a:t>they wanted to “subvert traditional </a:t>
            </a:r>
            <a:r>
              <a:rPr lang="en-GB" dirty="0" smtClean="0"/>
              <a:t>gender stereotypes </a:t>
            </a:r>
            <a:r>
              <a:rPr lang="en-GB" dirty="0"/>
              <a:t>by focusing the narrative on a young </a:t>
            </a:r>
            <a:r>
              <a:rPr lang="en-GB" dirty="0" smtClean="0"/>
              <a:t>boy who </a:t>
            </a:r>
            <a:r>
              <a:rPr lang="en-GB" dirty="0"/>
              <a:t>has been sexually exploited and a young girl </a:t>
            </a:r>
            <a:r>
              <a:rPr lang="en-GB" dirty="0" smtClean="0"/>
              <a:t>who has </a:t>
            </a:r>
            <a:r>
              <a:rPr lang="en-GB" dirty="0"/>
              <a:t>been criminally exploited</a:t>
            </a:r>
            <a:r>
              <a:rPr lang="en-GB" dirty="0" smtClean="0"/>
              <a:t>.”</a:t>
            </a:r>
          </a:p>
          <a:p>
            <a:endParaRPr lang="en-GB" dirty="0"/>
          </a:p>
          <a:p>
            <a:r>
              <a:rPr lang="en-GB" dirty="0"/>
              <a:t>Through this piece, the youth ambassadors tell a </a:t>
            </a:r>
            <a:r>
              <a:rPr lang="en-GB" dirty="0" smtClean="0"/>
              <a:t>different story </a:t>
            </a:r>
            <a:r>
              <a:rPr lang="en-GB" dirty="0"/>
              <a:t>than the data; they believe that there are young </a:t>
            </a:r>
            <a:r>
              <a:rPr lang="en-GB" dirty="0" smtClean="0"/>
              <a:t>people in </a:t>
            </a:r>
            <a:r>
              <a:rPr lang="en-GB" dirty="0"/>
              <a:t>their area who are being exploited under the radar. It </a:t>
            </a:r>
            <a:r>
              <a:rPr lang="en-GB" dirty="0" smtClean="0"/>
              <a:t>is therefore </a:t>
            </a:r>
            <a:r>
              <a:rPr lang="en-GB" dirty="0"/>
              <a:t>essential to listen to local stakeholders </a:t>
            </a:r>
            <a:r>
              <a:rPr lang="en-GB" dirty="0" smtClean="0"/>
              <a:t>to understand </a:t>
            </a:r>
            <a:r>
              <a:rPr lang="en-GB" dirty="0"/>
              <a:t>their experiences rather than simply relying </a:t>
            </a:r>
            <a:r>
              <a:rPr lang="en-GB" dirty="0" smtClean="0"/>
              <a:t>on the </a:t>
            </a:r>
            <a:r>
              <a:rPr lang="en-GB" dirty="0"/>
              <a:t>data to speak for them.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6" name="AutoShape 2" descr="Crest Advisory | Crime &amp; Justice Consultancy | 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970" y="63290"/>
            <a:ext cx="147161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290"/>
            <a:ext cx="1791670" cy="690047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569" y="144143"/>
            <a:ext cx="1822146" cy="54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22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2"/>
            <a:ext cx="8712968" cy="461643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r>
              <a:rPr lang="en-GB" sz="2400" b="1" dirty="0">
                <a:solidFill>
                  <a:srgbClr val="333399"/>
                </a:solidFill>
              </a:rPr>
              <a:t>Reaching Our Ambition: Our Vision</a:t>
            </a:r>
            <a:endParaRPr lang="en-GB" sz="2400" dirty="0">
              <a:solidFill>
                <a:srgbClr val="333399"/>
              </a:solidFill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251520" y="1628800"/>
            <a:ext cx="8568952" cy="3698298"/>
          </a:xfrm>
          <a:prstGeom prst="rect">
            <a:avLst/>
          </a:prstGeom>
        </p:spPr>
        <p:txBody>
          <a:bodyPr lIns="91417" tIns="45709" rIns="91417" bIns="4570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dirty="0">
                <a:cs typeface="Calibri" panose="020F0502020204030204" pitchFamily="34" charset="0"/>
              </a:rPr>
              <a:t>Working together with people with lived experience and colleagues across all sectors, organisations to ensure WY&amp;H is a trauma informed and responsive system by 2030.</a:t>
            </a:r>
          </a:p>
        </p:txBody>
      </p:sp>
    </p:spTree>
    <p:extLst>
      <p:ext uri="{BB962C8B-B14F-4D97-AF65-F5344CB8AC3E}">
        <p14:creationId xmlns:p14="http://schemas.microsoft.com/office/powerpoint/2010/main" val="843081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1912</TotalTime>
  <Words>1260</Words>
  <Application>Microsoft Office PowerPoint</Application>
  <PresentationFormat>On-screen Show (4:3)</PresentationFormat>
  <Paragraphs>172</Paragraphs>
  <Slides>22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1_Office Theme</vt:lpstr>
      <vt:lpstr>West Yorkshire and Harrogate Health and Care Partnership   Reaching Our Ambition: WY&amp;H a trauma informed and responsive system by 2030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we mean by a trauma Informed and responsive system</vt:lpstr>
      <vt:lpstr>PowerPoint Presentation</vt:lpstr>
      <vt:lpstr>PowerPoint Presentation</vt:lpstr>
      <vt:lpstr>PowerPoint Presentation</vt:lpstr>
      <vt:lpstr>PowerPoint Presentation</vt:lpstr>
      <vt:lpstr>WY&amp;H Adversity, Trauma and Resilience Knowledge Exchange</vt:lpstr>
      <vt:lpstr>WY&amp;H Adversity, Trauma and Resilience Knowledge Exchange</vt:lpstr>
      <vt:lpstr>WY&amp;H Adversity, Trauma and Resilience Knowledge Exchange</vt:lpstr>
      <vt:lpstr>WY&amp;H Adversity, Trauma and Resilience Knowledge Exchange</vt:lpstr>
      <vt:lpstr>PowerPoint Presentation</vt:lpstr>
      <vt:lpstr>WY&amp;H Adversity, Trauma and Resilience Knowledge Exchange</vt:lpstr>
      <vt:lpstr>WY&amp;H Adversity, Trauma and Resilience Knowledge Exchange</vt:lpstr>
      <vt:lpstr>PowerPoint Presentation</vt:lpstr>
    </vt:vector>
  </TitlesOfParts>
  <Company>Wakefield Clinical Commissioning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christine.hughes2</dc:creator>
  <cp:lastModifiedBy>emmerline.irving</cp:lastModifiedBy>
  <cp:revision>82</cp:revision>
  <dcterms:created xsi:type="dcterms:W3CDTF">2020-10-06T10:23:16Z</dcterms:created>
  <dcterms:modified xsi:type="dcterms:W3CDTF">2021-06-28T09:29:42Z</dcterms:modified>
</cp:coreProperties>
</file>